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11" Type="http://schemas.openxmlformats.org/officeDocument/2006/relationships/slide" Target="slides/slide6.xml"/><Relationship Id="rId22" Type="http://schemas.openxmlformats.org/officeDocument/2006/relationships/font" Target="fonts/Nunito-boldItalic.fntdata"/><Relationship Id="rId10" Type="http://schemas.openxmlformats.org/officeDocument/2006/relationships/slide" Target="slides/slide5.xml"/><Relationship Id="rId21" Type="http://schemas.openxmlformats.org/officeDocument/2006/relationships/font" Target="fonts/Nuni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gif>
</file>

<file path=ppt/media/image12.jp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58d9f646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58d9f646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58d9f6467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58d9f6467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58d9f6467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58d9f646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958d9f6467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958d9f6467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58d9f64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58d9f64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958d9f646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958d9f646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958d9f646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958d9f646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958d9f646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958d9f646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58d9f646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58d9f646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958d9f646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958d9f646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958d9f646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958d9f646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958d9f646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958d9f646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hyperlink" Target="https://github.com/gwenrathgeber/lol_role_models_app" TargetMode="External"/><Relationship Id="rId5" Type="http://schemas.openxmlformats.org/officeDocument/2006/relationships/hyperlink" Target="https://github.com/gwenrathgeber/lol_role_models_app" TargetMode="External"/><Relationship Id="rId6" Type="http://schemas.openxmlformats.org/officeDocument/2006/relationships/hyperlink" Target="https://www.linkedin.com/in/gwenrathgeber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Relationship Id="rId4" Type="http://schemas.openxmlformats.org/officeDocument/2006/relationships/hyperlink" Target="https://github.com/gwenrathgeber/lol_role_models_app" TargetMode="External"/><Relationship Id="rId5" Type="http://schemas.openxmlformats.org/officeDocument/2006/relationships/hyperlink" Target="https://github.com/gwenrathgeber/lol_role_models_app" TargetMode="External"/><Relationship Id="rId6" Type="http://schemas.openxmlformats.org/officeDocument/2006/relationships/hyperlink" Target="https://www.linkedin.com/in/gwenrathgeber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014" y="0"/>
            <a:ext cx="87159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213950" y="671175"/>
            <a:ext cx="3658500" cy="169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League of Legends Role Models</a:t>
            </a:r>
            <a:endParaRPr sz="2600">
              <a:solidFill>
                <a:srgbClr val="00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A Recommendation System for Skill Training and Study</a:t>
            </a:r>
            <a:endParaRPr sz="1800">
              <a:solidFill>
                <a:srgbClr val="00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13950" y="4607400"/>
            <a:ext cx="4222500" cy="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By </a:t>
            </a:r>
            <a:r>
              <a:rPr lang="en" sz="18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Gwen Rathgeber | </a:t>
            </a:r>
            <a:r>
              <a:rPr lang="en" sz="18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Github</a:t>
            </a:r>
            <a:r>
              <a:rPr lang="en" sz="1800">
                <a:solidFill>
                  <a:schemeClr val="hlink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/>
              </a:rPr>
              <a:t> </a:t>
            </a:r>
            <a:r>
              <a:rPr lang="en" sz="18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|</a:t>
            </a:r>
            <a:r>
              <a:rPr lang="en" sz="18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8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6"/>
              </a:rPr>
              <a:t>LinkedIn</a:t>
            </a:r>
            <a:endParaRPr sz="1800">
              <a:solidFill>
                <a:srgbClr val="00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Final Model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Compresses up to 100 recent games for a player into a single row of statistics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There aren’t many distinctive groups in the data (except for Support players, who have distinctive ways of contributing to the team), so clustering is unlikely to tell us much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Scanned against ~7000 of the best players worldwide for the closest match across 21 metrics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599" y="576237"/>
            <a:ext cx="4462677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Flask App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1270000" y="938725"/>
            <a:ext cx="530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Input:</a:t>
            </a:r>
            <a:endParaRPr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5720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Output:</a:t>
            </a:r>
            <a:endParaRPr b="1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3477" y="0"/>
            <a:ext cx="3450522" cy="335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2000" y="3355626"/>
            <a:ext cx="5302001" cy="1787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2000" y="3355625"/>
            <a:ext cx="5286763" cy="178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697008" y="-92800"/>
            <a:ext cx="444698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Future Work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Deploy Flask App on Heroku (Managing API Rate Limits across asynchronous users, add styling)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Add Champion Recommendation component: what champions are most similar to your playstyle?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Visualize similarity for the user to enhance sense of personalization and give feedback on playstyle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>
            <p:ph type="title"/>
          </p:nvPr>
        </p:nvSpPr>
        <p:spPr>
          <a:xfrm>
            <a:off x="408825" y="6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Thank You!</a:t>
            </a:r>
            <a:endParaRPr>
              <a:solidFill>
                <a:srgbClr val="00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Any questions?</a:t>
            </a:r>
            <a:endParaRPr sz="2000">
              <a:solidFill>
                <a:srgbClr val="00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7" name="Google Shape;157;p25"/>
          <p:cNvSpPr txBox="1"/>
          <p:nvPr>
            <p:ph idx="4294967295" type="subTitle"/>
          </p:nvPr>
        </p:nvSpPr>
        <p:spPr>
          <a:xfrm>
            <a:off x="0" y="4607400"/>
            <a:ext cx="4222500" cy="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By Gwen Rathgeber | </a:t>
            </a:r>
            <a:r>
              <a:rPr lang="en" sz="18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Github</a:t>
            </a:r>
            <a:r>
              <a:rPr lang="en" sz="1800">
                <a:solidFill>
                  <a:schemeClr val="hlink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/>
              </a:rPr>
              <a:t> </a:t>
            </a:r>
            <a:r>
              <a:rPr lang="en" sz="1800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| </a:t>
            </a:r>
            <a:r>
              <a:rPr lang="en" sz="18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6"/>
              </a:rPr>
              <a:t>LinkedIn</a:t>
            </a:r>
            <a:endParaRPr sz="1800">
              <a:solidFill>
                <a:srgbClr val="00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408825" y="3672700"/>
            <a:ext cx="1716600" cy="8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Special Thanks:</a:t>
            </a:r>
            <a:endParaRPr>
              <a:solidFill>
                <a:srgbClr val="00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  <a:latin typeface="Nunito"/>
                <a:ea typeface="Nunito"/>
                <a:cs typeface="Nunito"/>
                <a:sym typeface="Nunito"/>
              </a:rPr>
              <a:t>Uthgar @ Mobalytics.gg</a:t>
            </a:r>
            <a:endParaRPr>
              <a:solidFill>
                <a:srgbClr val="00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80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What is League of Legends?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4152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Competitive 5v5 MOBA game launched in 2009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Playerbase around 115 million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2019 World Championship reached 44 million concurrent viewers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Known for a satisfying blend of strategy and technical skill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Highly complex game state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250" y="1343238"/>
            <a:ext cx="4368051" cy="24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DECDB"/>
            </a:gs>
            <a:gs pos="100000">
              <a:srgbClr val="F0A96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Who Plays League of Legends?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551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Known for being highly competitive and arguably addictive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●"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Popular worldwide with teens and millennials 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Games vary dramatically, making general knowledge and fundamental skills/decision-making critical to success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Players are highly motivated to study the game and improve their ladder rank to a degree that’s very notable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3725" y="1314788"/>
            <a:ext cx="3320276" cy="251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5D0D0"/>
            </a:gs>
            <a:gs pos="100000">
              <a:srgbClr val="D96868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What’s a “Role Model”?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4603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League was a leading driver of the rise of gaming streams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This was in part due to the desire of players to study the games of more-skilled players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We can match driven players with high-level counterparts that have similar gameplay patterns to enhance the quality of game review and self-study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900" y="1381125"/>
            <a:ext cx="422910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Basic Game Concepts, Pt. 1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460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Games last 15-45 minutes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 early stages, players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lane 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against a matching opponent, competing for finite resources and map control (1-1-1-2)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 later stages, players group up for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teamfights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over neutral objectives which give massive power-ups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Game is won by destroying the enemy team’s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nexus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2451" y="1248897"/>
            <a:ext cx="4231552" cy="264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Basic Game Concepts, Pt. 2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460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Gold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and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EXP 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are the main resources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EXP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increases your level and unlocks new abilities for your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champion 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(there are over 130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champions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)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Gold 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can be used to purchase items, increasing your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champion’s 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strength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Winning lane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consists of earning more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gold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and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EXP 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than your opponent(s)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7300" y="1009400"/>
            <a:ext cx="3926700" cy="3124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Basic Game Concepts, Pt. 3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460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Later in the game, players fight for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Baron Nashor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and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Dragons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 which respawn on timers and give powerful buffs to your entire team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Char char="●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To safely control the map, players place temporary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vision wards</a:t>
            </a: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which remove </a:t>
            </a:r>
            <a:r>
              <a:rPr b="1"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fog of war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7300" y="1467363"/>
            <a:ext cx="3926700" cy="2208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The Project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584113" y="1179100"/>
            <a:ext cx="25785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unito"/>
              <a:buAutoNum type="arabicPeriod"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Pull gameplay data from the Riot Games API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05" name="Google Shape;105;p20"/>
          <p:cNvGrpSpPr/>
          <p:nvPr/>
        </p:nvGrpSpPr>
        <p:grpSpPr>
          <a:xfrm>
            <a:off x="3494907" y="2486039"/>
            <a:ext cx="1616731" cy="1392220"/>
            <a:chOff x="3091957" y="3374131"/>
            <a:chExt cx="354717" cy="332757"/>
          </a:xfrm>
        </p:grpSpPr>
        <p:sp>
          <p:nvSpPr>
            <p:cNvPr id="106" name="Google Shape;106;p2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20"/>
          <p:cNvGrpSpPr/>
          <p:nvPr/>
        </p:nvGrpSpPr>
        <p:grpSpPr>
          <a:xfrm>
            <a:off x="6107138" y="2493256"/>
            <a:ext cx="1813273" cy="1377804"/>
            <a:chOff x="1289311" y="2926222"/>
            <a:chExt cx="408156" cy="299783"/>
          </a:xfrm>
        </p:grpSpPr>
        <p:sp>
          <p:nvSpPr>
            <p:cNvPr id="113" name="Google Shape;113;p2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20"/>
          <p:cNvSpPr txBox="1"/>
          <p:nvPr/>
        </p:nvSpPr>
        <p:spPr>
          <a:xfrm>
            <a:off x="3336213" y="1179100"/>
            <a:ext cx="2211000" cy="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2.   Analyze the player’s recent games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116" name="Google Shape;116;p20"/>
          <p:cNvGrpSpPr/>
          <p:nvPr/>
        </p:nvGrpSpPr>
        <p:grpSpPr>
          <a:xfrm>
            <a:off x="1223589" y="2500782"/>
            <a:ext cx="1275806" cy="1362753"/>
            <a:chOff x="6099375" y="2456075"/>
            <a:chExt cx="337684" cy="314194"/>
          </a:xfrm>
        </p:grpSpPr>
        <p:sp>
          <p:nvSpPr>
            <p:cNvPr id="117" name="Google Shape;117;p20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20"/>
          <p:cNvSpPr txBox="1"/>
          <p:nvPr/>
        </p:nvSpPr>
        <p:spPr>
          <a:xfrm>
            <a:off x="5827788" y="1179100"/>
            <a:ext cx="2732100" cy="10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3.    Match the player with high-level Role Models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Fingerprinting a Player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11700" y="1152475"/>
            <a:ext cx="252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Fighting and Aggression</a:t>
            </a:r>
            <a:endParaRPr b="1"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-% of kills that are assisted by 0, 1, or more teammates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-Average % of team’s total damage delivered and taken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-Average % Kill Participation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-Share of kills which occur in each stage of the game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21"/>
          <p:cNvSpPr txBox="1"/>
          <p:nvPr>
            <p:ph idx="2" type="body"/>
          </p:nvPr>
        </p:nvSpPr>
        <p:spPr>
          <a:xfrm>
            <a:off x="5984525" y="1152475"/>
            <a:ext cx="2847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Laning Stats</a:t>
            </a:r>
            <a:endParaRPr b="1" sz="18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-Average Gold and EXP lead/deficit on lane opponent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-Share of kills occurring in the first 10 minutes of the game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-% of wards placed in the first 10 minutes of the game</a:t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2831700" y="1152475"/>
            <a:ext cx="3119400" cy="3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latin typeface="Nunito"/>
                <a:ea typeface="Nunito"/>
                <a:cs typeface="Nunito"/>
                <a:sym typeface="Nunito"/>
              </a:rPr>
              <a:t>Vision and Objective Control</a:t>
            </a:r>
            <a:endParaRPr b="1" sz="1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-Share of wards placed in each stage of the game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-Dragon and Baron Control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-Average % of team’s total objective damage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